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12600000" cx="18000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Merriweather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969">
          <p15:clr>
            <a:srgbClr val="A4A3A4"/>
          </p15:clr>
        </p15:guide>
        <p15:guide id="2" pos="566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969" orient="horz"/>
        <p:guide pos="566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erriweather-bold.fntdata"/><Relationship Id="rId23" Type="http://schemas.openxmlformats.org/officeDocument/2006/relationships/font" Target="fonts/Merriweathe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boldItalic.fntdata"/><Relationship Id="rId25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59bb1ccdf_1_18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59bb1ccdf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59bb1ccdf_1_36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59bb1ccdf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59bb1ccdf_1_49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59bb1ccdf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59bb1ccdf_1_59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59bb1ccdf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58558955f_1_108:notes"/>
          <p:cNvSpPr/>
          <p:nvPr>
            <p:ph idx="2" type="sldImg"/>
          </p:nvPr>
        </p:nvSpPr>
        <p:spPr>
          <a:xfrm>
            <a:off x="980014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58558955f_1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58558955f_1_115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58558955f_1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58558955f_1_123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58558955f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58558955f_1_131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58558955f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58558955f_1_137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58558955f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58558955f_1_143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58558955f_1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58558955f_1_150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58558955f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59bb1ccdf_1_0:notes"/>
          <p:cNvSpPr/>
          <p:nvPr>
            <p:ph idx="2" type="sldImg"/>
          </p:nvPr>
        </p:nvSpPr>
        <p:spPr>
          <a:xfrm>
            <a:off x="980018" y="685800"/>
            <a:ext cx="489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59bb1ccd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46" y="0"/>
            <a:ext cx="18001371" cy="10773586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613583" y="1322161"/>
            <a:ext cx="16773000" cy="3141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lv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1pPr>
            <a:lvl2pPr lvl="1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613583" y="4601897"/>
            <a:ext cx="8351700" cy="18081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 sz="27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 sz="27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 sz="27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 sz="27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 sz="27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 sz="27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 sz="27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 sz="27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 sz="27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613681" y="2036124"/>
            <a:ext cx="10502100" cy="3049200"/>
          </a:xfrm>
          <a:prstGeom prst="rect">
            <a:avLst/>
          </a:prstGeom>
        </p:spPr>
        <p:txBody>
          <a:bodyPr anchorCtr="0" anchor="b" bIns="154950" lIns="154950" spcFirstLastPara="1" rIns="154950" wrap="square" tIns="15495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900"/>
              <a:buNone/>
              <a:defRPr sz="169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900"/>
              <a:buNone/>
              <a:defRPr sz="169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900"/>
              <a:buNone/>
              <a:defRPr sz="169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900"/>
              <a:buNone/>
              <a:defRPr sz="169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900"/>
              <a:buNone/>
              <a:defRPr sz="169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900"/>
              <a:buNone/>
              <a:defRPr sz="169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900"/>
              <a:buNone/>
              <a:defRPr sz="169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900"/>
              <a:buNone/>
              <a:defRPr sz="169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900"/>
              <a:buNone/>
              <a:defRPr sz="169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613583" y="5196842"/>
            <a:ext cx="10502100" cy="23091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00"/>
              <a:buChar char="●"/>
              <a:defRPr>
                <a:solidFill>
                  <a:schemeClr val="accent2"/>
                </a:solidFill>
              </a:defRPr>
            </a:lvl1pPr>
            <a:lvl2pPr indent="-342900" lvl="1" marL="9144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○"/>
              <a:defRPr>
                <a:solidFill>
                  <a:schemeClr val="accent2"/>
                </a:solidFill>
              </a:defRPr>
            </a:lvl2pPr>
            <a:lvl3pPr indent="-342900" lvl="2" marL="13716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■"/>
              <a:defRPr>
                <a:solidFill>
                  <a:schemeClr val="accent2"/>
                </a:solidFill>
              </a:defRPr>
            </a:lvl3pPr>
            <a:lvl4pPr indent="-342900" lvl="3" marL="18288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  <a:defRPr>
                <a:solidFill>
                  <a:schemeClr val="accent2"/>
                </a:solidFill>
              </a:defRPr>
            </a:lvl4pPr>
            <a:lvl5pPr indent="-342900" lvl="4" marL="22860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○"/>
              <a:defRPr>
                <a:solidFill>
                  <a:schemeClr val="accent2"/>
                </a:solidFill>
              </a:defRPr>
            </a:lvl5pPr>
            <a:lvl6pPr indent="-342900" lvl="5" marL="27432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■"/>
              <a:defRPr>
                <a:solidFill>
                  <a:schemeClr val="accent2"/>
                </a:solidFill>
              </a:defRPr>
            </a:lvl6pPr>
            <a:lvl7pPr indent="-342900" lvl="6" marL="32004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  <a:defRPr>
                <a:solidFill>
                  <a:schemeClr val="accent2"/>
                </a:solidFill>
              </a:defRPr>
            </a:lvl7pPr>
            <a:lvl8pPr indent="-342900" lvl="7" marL="36576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○"/>
              <a:defRPr>
                <a:solidFill>
                  <a:schemeClr val="accent2"/>
                </a:solidFill>
              </a:defRPr>
            </a:lvl8pPr>
            <a:lvl9pPr indent="-342900" lvl="8" marL="4114800">
              <a:spcBef>
                <a:spcPts val="2700"/>
              </a:spcBef>
              <a:spcAft>
                <a:spcPts val="2700"/>
              </a:spcAft>
              <a:buClr>
                <a:schemeClr val="accent2"/>
              </a:buClr>
              <a:buSzPts val="18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117828"/>
            <a:ext cx="18001371" cy="10773586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18001371" cy="10773586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613583" y="1322161"/>
            <a:ext cx="16773000" cy="3141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lv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1pPr>
            <a:lvl2pPr lvl="1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8492100" cy="1260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108093"/>
            <a:ext cx="8491802" cy="10776709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246" y="0"/>
            <a:ext cx="8498249" cy="10767462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613632" y="1227113"/>
            <a:ext cx="7296300" cy="61458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9143061" y="1227113"/>
            <a:ext cx="8201700" cy="100401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indent="-342900" lvl="1" marL="9144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7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7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7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7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700"/>
              </a:spcBef>
              <a:spcAft>
                <a:spcPts val="27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18000000" cy="312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613632" y="1227113"/>
            <a:ext cx="16773000" cy="1527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613583" y="3688504"/>
            <a:ext cx="7874100" cy="75351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indent="-342900" lvl="1" marL="9144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7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7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7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7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700"/>
              </a:spcBef>
              <a:spcAft>
                <a:spcPts val="27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9512598" y="3688504"/>
            <a:ext cx="7874100" cy="75351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indent="-342900" lvl="1" marL="9144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7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7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7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7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700"/>
              </a:spcBef>
              <a:spcAft>
                <a:spcPts val="27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18000000" cy="312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613632" y="1227113"/>
            <a:ext cx="16773000" cy="1527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7410000" cy="1260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613632" y="1227113"/>
            <a:ext cx="6156300" cy="44805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613583" y="5856360"/>
            <a:ext cx="6156300" cy="56298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00"/>
              <a:buChar char="●"/>
              <a:defRPr>
                <a:solidFill>
                  <a:schemeClr val="accent2"/>
                </a:solidFill>
              </a:defRPr>
            </a:lvl1pPr>
            <a:lvl2pPr indent="-342900" lvl="1" marL="9144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○"/>
              <a:defRPr>
                <a:solidFill>
                  <a:schemeClr val="accent2"/>
                </a:solidFill>
              </a:defRPr>
            </a:lvl2pPr>
            <a:lvl3pPr indent="-342900" lvl="2" marL="13716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■"/>
              <a:defRPr>
                <a:solidFill>
                  <a:schemeClr val="accent2"/>
                </a:solidFill>
              </a:defRPr>
            </a:lvl3pPr>
            <a:lvl4pPr indent="-342900" lvl="3" marL="18288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  <a:defRPr>
                <a:solidFill>
                  <a:schemeClr val="accent2"/>
                </a:solidFill>
              </a:defRPr>
            </a:lvl4pPr>
            <a:lvl5pPr indent="-342900" lvl="4" marL="22860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○"/>
              <a:defRPr>
                <a:solidFill>
                  <a:schemeClr val="accent2"/>
                </a:solidFill>
              </a:defRPr>
            </a:lvl5pPr>
            <a:lvl6pPr indent="-342900" lvl="5" marL="27432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■"/>
              <a:defRPr>
                <a:solidFill>
                  <a:schemeClr val="accent2"/>
                </a:solidFill>
              </a:defRPr>
            </a:lvl6pPr>
            <a:lvl7pPr indent="-342900" lvl="6" marL="32004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  <a:defRPr>
                <a:solidFill>
                  <a:schemeClr val="accent2"/>
                </a:solidFill>
              </a:defRPr>
            </a:lvl7pPr>
            <a:lvl8pPr indent="-342900" lvl="7" marL="3657600">
              <a:spcBef>
                <a:spcPts val="27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○"/>
              <a:defRPr>
                <a:solidFill>
                  <a:schemeClr val="accent2"/>
                </a:solidFill>
              </a:defRPr>
            </a:lvl8pPr>
            <a:lvl9pPr indent="-342900" lvl="8" marL="4114800">
              <a:spcBef>
                <a:spcPts val="2700"/>
              </a:spcBef>
              <a:spcAft>
                <a:spcPts val="2700"/>
              </a:spcAft>
              <a:buClr>
                <a:schemeClr val="accent2"/>
              </a:buClr>
              <a:buSzPts val="18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613533" y="1956325"/>
            <a:ext cx="12299100" cy="86874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/>
          <a:lstStyle>
            <a:lvl1pPr lv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1pPr>
            <a:lvl2pPr lvl="1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9000000" cy="1260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612795" y="1227113"/>
            <a:ext cx="7292100" cy="50208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600000" y="6434672"/>
            <a:ext cx="7292100" cy="22701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9604380" y="1227113"/>
            <a:ext cx="7783800" cy="100719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/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indent="-342900" lvl="1" marL="9144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7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7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7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7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7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700"/>
              </a:spcBef>
              <a:spcAft>
                <a:spcPts val="27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10702712"/>
            <a:ext cx="18000000" cy="189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613583" y="11076045"/>
            <a:ext cx="15707700" cy="11280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13583" y="1090175"/>
            <a:ext cx="16773000" cy="14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54950" lIns="154950" spcFirstLastPara="1" rIns="154950" wrap="square" tIns="15495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Merriweather"/>
              <a:buNone/>
              <a:defRPr sz="4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Merriweather"/>
              <a:buNone/>
              <a:defRPr sz="4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Merriweather"/>
              <a:buNone/>
              <a:defRPr sz="4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Merriweather"/>
              <a:buNone/>
              <a:defRPr sz="4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Merriweather"/>
              <a:buNone/>
              <a:defRPr sz="4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Merriweather"/>
              <a:buNone/>
              <a:defRPr sz="4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Merriweather"/>
              <a:buNone/>
              <a:defRPr sz="4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Merriweather"/>
              <a:buNone/>
              <a:defRPr sz="4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700"/>
              <a:buFont typeface="Merriweather"/>
              <a:buNone/>
              <a:defRPr sz="4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13583" y="2823211"/>
            <a:ext cx="16773000" cy="83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54950" lIns="154950" spcFirstLastPara="1" rIns="154950" wrap="square" tIns="154950"/>
          <a:lstStyle>
            <a:lvl1pPr indent="-3746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●"/>
              <a:defRPr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15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>
              <a:lnSpc>
                <a:spcPct val="115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■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>
              <a:lnSpc>
                <a:spcPct val="115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>
              <a:lnSpc>
                <a:spcPct val="115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>
              <a:lnSpc>
                <a:spcPct val="115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■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>
              <a:lnSpc>
                <a:spcPct val="115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>
              <a:lnSpc>
                <a:spcPct val="115000"/>
              </a:lnSpc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>
              <a:lnSpc>
                <a:spcPct val="115000"/>
              </a:lnSpc>
              <a:spcBef>
                <a:spcPts val="2700"/>
              </a:spcBef>
              <a:spcAft>
                <a:spcPts val="2700"/>
              </a:spcAft>
              <a:buClr>
                <a:schemeClr val="dk2"/>
              </a:buClr>
              <a:buSzPts val="1800"/>
              <a:buFont typeface="Roboto"/>
              <a:buChar char="■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6678067" y="11423453"/>
            <a:ext cx="1080000" cy="96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54950" lIns="154950" spcFirstLastPara="1" rIns="154950" wrap="square" tIns="154950">
            <a:noAutofit/>
          </a:bodyPr>
          <a:lstStyle>
            <a:lvl1pPr lvl="0" algn="r">
              <a:buNone/>
              <a:defRPr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613583" y="1322161"/>
            <a:ext cx="16773000" cy="3141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Seam Carving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Content Aware Resizing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84750" y="4463769"/>
            <a:ext cx="8250300" cy="29880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100">
                <a:latin typeface="Arial"/>
                <a:ea typeface="Arial"/>
                <a:cs typeface="Arial"/>
                <a:sym typeface="Arial"/>
              </a:rPr>
              <a:t>Mentor:Siddharth Gairola</a:t>
            </a:r>
            <a:endParaRPr b="1" sz="4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100">
                <a:latin typeface="Arial"/>
                <a:ea typeface="Arial"/>
                <a:cs typeface="Arial"/>
                <a:sym typeface="Arial"/>
              </a:rPr>
              <a:t>Submitted By:</a:t>
            </a:r>
            <a:endParaRPr b="1" sz="4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100">
                <a:latin typeface="Arial"/>
                <a:ea typeface="Arial"/>
                <a:cs typeface="Arial"/>
                <a:sym typeface="Arial"/>
              </a:rPr>
              <a:t>Sandeep Kallepalli</a:t>
            </a:r>
            <a:endParaRPr b="1" sz="4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100">
                <a:latin typeface="Arial"/>
                <a:ea typeface="Arial"/>
                <a:cs typeface="Arial"/>
                <a:sym typeface="Arial"/>
              </a:rPr>
              <a:t>P.Siva Abhilash Varma</a:t>
            </a:r>
            <a:endParaRPr b="1" sz="4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613632" y="1227113"/>
            <a:ext cx="16773000" cy="1527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Aspect Ratio Change</a:t>
            </a:r>
            <a:endParaRPr/>
          </a:p>
        </p:txBody>
      </p:sp>
      <p:sp>
        <p:nvSpPr>
          <p:cNvPr id="125" name="Google Shape;125;p22"/>
          <p:cNvSpPr txBox="1"/>
          <p:nvPr/>
        </p:nvSpPr>
        <p:spPr>
          <a:xfrm>
            <a:off x="1239675" y="4095000"/>
            <a:ext cx="63819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3:2</a:t>
            </a:r>
            <a:endParaRPr b="1" sz="3000"/>
          </a:p>
        </p:txBody>
      </p:sp>
      <p:sp>
        <p:nvSpPr>
          <p:cNvPr id="126" name="Google Shape;126;p22"/>
          <p:cNvSpPr txBox="1"/>
          <p:nvPr/>
        </p:nvSpPr>
        <p:spPr>
          <a:xfrm>
            <a:off x="12142725" y="3932425"/>
            <a:ext cx="3000000" cy="11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16:9</a:t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150" y="5116825"/>
            <a:ext cx="6736950" cy="456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08550" y="5452125"/>
            <a:ext cx="6736950" cy="3789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613632" y="1227113"/>
            <a:ext cx="16773000" cy="1527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 Removal</a:t>
            </a:r>
            <a:endParaRPr/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7425" y="8114175"/>
            <a:ext cx="10209726" cy="427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2188" y="3272913"/>
            <a:ext cx="11780190" cy="4680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613632" y="1227113"/>
            <a:ext cx="16773000" cy="1527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 Removal</a:t>
            </a:r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0775" y="4980013"/>
            <a:ext cx="6200775" cy="367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20150" y="4980033"/>
            <a:ext cx="4782761" cy="36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613632" y="1227113"/>
            <a:ext cx="7296300" cy="61458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MILESTONES LEFT</a:t>
            </a:r>
            <a:endParaRPr/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9143061" y="1227113"/>
            <a:ext cx="8201700" cy="100401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270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270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rgbClr val="000000"/>
              </a:solidFill>
            </a:endParaRPr>
          </a:p>
          <a:p>
            <a:pPr indent="-450850" lvl="0" marL="457200" rtl="0" algn="l"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3500"/>
              <a:buChar char="●"/>
            </a:pPr>
            <a:r>
              <a:rPr b="1" lang="en-GB" sz="3500">
                <a:solidFill>
                  <a:srgbClr val="000000"/>
                </a:solidFill>
              </a:rPr>
              <a:t>Image Enlarging without resizing and seam removal but with seam duplication.</a:t>
            </a:r>
            <a:endParaRPr b="1" sz="3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270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rgbClr val="000000"/>
              </a:solidFill>
            </a:endParaRPr>
          </a:p>
          <a:p>
            <a:pPr indent="-450850" lvl="0" marL="457200" rtl="0" algn="l"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3500"/>
              <a:buChar char="●"/>
            </a:pPr>
            <a:r>
              <a:rPr b="1" lang="en-GB" sz="3500">
                <a:solidFill>
                  <a:srgbClr val="000000"/>
                </a:solidFill>
              </a:rPr>
              <a:t> Content Amplification </a:t>
            </a:r>
            <a:endParaRPr b="1" sz="3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270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2700"/>
              </a:spcBef>
              <a:spcAft>
                <a:spcPts val="2700"/>
              </a:spcAft>
              <a:buNone/>
            </a:pPr>
            <a:r>
              <a:t/>
            </a:r>
            <a:endParaRPr b="1" sz="35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586171" y="3586780"/>
            <a:ext cx="7296300" cy="32529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Seam Carving??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8593455" y="170989"/>
            <a:ext cx="9241800" cy="121413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41350" lvl="0" marL="774700" rtl="0" algn="l"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Char char="●"/>
            </a:pPr>
            <a:r>
              <a:rPr lang="en-GB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we simply perform cropping it removes the pixels only from the margins of the image which is not very effective.</a:t>
            </a:r>
            <a:endParaRPr sz="4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74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7850" lvl="0" marL="7747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●"/>
            </a:pPr>
            <a:r>
              <a:rPr lang="en-GB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we scale the image it deteriorates its important features.	</a:t>
            </a: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	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41350" lvl="0" marL="7747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Char char="●"/>
            </a:pPr>
            <a:r>
              <a:rPr lang="en-GB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we downscale it ,we might remove the content of an important object in the image.	</a:t>
            </a:r>
            <a:endParaRPr sz="4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74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41350" lvl="0" marL="7747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Char char="●"/>
            </a:pPr>
            <a:r>
              <a:rPr lang="en-GB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we upscale ,we might destroy the shape of the main object.</a:t>
            </a:r>
            <a:endParaRPr sz="4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74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 </a:t>
            </a:r>
            <a:r>
              <a:rPr lang="en-GB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7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7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700"/>
              </a:spcBef>
              <a:spcAft>
                <a:spcPts val="2700"/>
              </a:spcAft>
              <a:buNone/>
            </a:pPr>
            <a:r>
              <a:t/>
            </a:r>
            <a:endParaRPr sz="24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613632" y="1227113"/>
            <a:ext cx="16773000" cy="1527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Why Seam Carving??</a:t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137" y="3060514"/>
            <a:ext cx="18000000" cy="9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 	 	 		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	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5 strategies for resizing an image</a:t>
            </a:r>
            <a:endParaRPr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					</a:t>
            </a:r>
            <a:endParaRPr sz="4100"/>
          </a:p>
          <a:p>
            <a:pPr indent="0" lvl="0" marL="774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						 							</a:t>
            </a:r>
            <a:endParaRPr sz="4100"/>
          </a:p>
          <a:p>
            <a:pPr indent="-641350" lvl="0" marL="774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GB" sz="4100"/>
              <a:t>Cropping</a:t>
            </a:r>
            <a:endParaRPr sz="4100"/>
          </a:p>
          <a:p>
            <a:pPr indent="-641350" lvl="0" marL="774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GB" sz="4100"/>
              <a:t>Column Removal -: removing columns with minimal energy					</a:t>
            </a:r>
            <a:endParaRPr sz="4100"/>
          </a:p>
          <a:p>
            <a:pPr indent="-641350" lvl="0" marL="774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GB" sz="4100"/>
              <a:t>Scaling						 							</a:t>
            </a:r>
            <a:endParaRPr sz="4100"/>
          </a:p>
          <a:p>
            <a:pPr indent="-641350" lvl="0" marL="774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GB" sz="4100"/>
              <a:t>Pixel Removal -: removal of the pixel with the least						</a:t>
            </a:r>
            <a:endParaRPr sz="4100"/>
          </a:p>
          <a:p>
            <a:pPr indent="-641350" lvl="0" marL="774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GB" sz="4100"/>
              <a:t>amount of energy in each row						 						</a:t>
            </a:r>
            <a:endParaRPr sz="4100"/>
          </a:p>
          <a:p>
            <a:pPr indent="-641350" lvl="0" marL="774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GB" sz="4100"/>
              <a:t>Optimal -: global removal of pixels with the lowest energy, regardless of their position</a:t>
            </a:r>
            <a:endParaRPr sz="4100"/>
          </a:p>
          <a:p>
            <a:pPr indent="0" lvl="0" marL="774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						</a:t>
            </a:r>
            <a:endParaRPr sz="4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/>
              <a:t>					 				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			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		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		 	 	 		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			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				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					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613632" y="1227113"/>
            <a:ext cx="16773000" cy="1527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   Seam Carving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917" y="3306406"/>
            <a:ext cx="5965708" cy="356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0625" y="8138638"/>
            <a:ext cx="4122125" cy="4038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40458" y="3295906"/>
            <a:ext cx="5965708" cy="356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833514" y="2704499"/>
            <a:ext cx="7296300" cy="61458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Seam Carving??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8574065" y="110"/>
            <a:ext cx="9426000" cy="126000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41350" lvl="0" marL="774700" rtl="0" algn="l"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Char char="●"/>
            </a:pPr>
            <a:r>
              <a:rPr lang="en-GB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Seam carving is a simple image operator which results in content aware resizing of images.</a:t>
            </a:r>
            <a:endParaRPr sz="4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74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</a:t>
            </a:r>
            <a:endParaRPr sz="4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74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 					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41350" lvl="0" marL="7747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Char char="●"/>
            </a:pPr>
            <a:r>
              <a:rPr lang="en-GB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Through this operator we can change the size of an image by gracefully carving-out or inserting pixels in different parts of the image.</a:t>
            </a:r>
            <a:endParaRPr sz="4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74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74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 					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41350" lvl="0" marL="7747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Char char="●"/>
            </a:pPr>
            <a:r>
              <a:rPr lang="en-GB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uses an energy function defining the importance of pixels.</a:t>
            </a:r>
            <a:endParaRPr sz="4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74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 		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70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700"/>
              </a:spcBef>
              <a:spcAft>
                <a:spcPts val="2700"/>
              </a:spcAft>
              <a:buNone/>
            </a:pPr>
            <a:r>
              <a:t/>
            </a:r>
            <a:endParaRPr sz="3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613632" y="1227113"/>
            <a:ext cx="7296300" cy="61458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Seam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9143061" y="1227113"/>
            <a:ext cx="8201700" cy="100401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41350" lvl="0" marL="774700" rtl="0" algn="l"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Char char="●"/>
            </a:pPr>
            <a:r>
              <a:rPr lang="en-GB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seam is a connected path of low energy pixels crossing the image from top to bottom, or from left to right.</a:t>
            </a:r>
            <a:endParaRPr sz="4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74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 							</a:t>
            </a:r>
            <a:endParaRPr sz="4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41350" lvl="0" marL="7747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Char char="●"/>
            </a:pPr>
            <a:r>
              <a:rPr lang="en-GB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successively removing or inserting seams we can reduce, as well as enlarge, the size of an image in both directions.</a:t>
            </a:r>
            <a:endParaRPr sz="4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74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	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 				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7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700"/>
              </a:spcBef>
              <a:spcAft>
                <a:spcPts val="27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613632" y="1227113"/>
            <a:ext cx="16773000" cy="1527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Seam Continuation</a:t>
            </a:r>
            <a:endParaRPr/>
          </a:p>
        </p:txBody>
      </p:sp>
      <p:sp>
        <p:nvSpPr>
          <p:cNvPr id="103" name="Google Shape;103;p19"/>
          <p:cNvSpPr txBox="1"/>
          <p:nvPr/>
        </p:nvSpPr>
        <p:spPr>
          <a:xfrm>
            <a:off x="-17" y="3087496"/>
            <a:ext cx="17780700" cy="9368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Formally, let I be an n×m image and define a vertical seam to be:</a:t>
            </a:r>
            <a:endParaRPr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 </a:t>
            </a:r>
            <a:r>
              <a:rPr b="1" lang="en-GB" sz="4100"/>
              <a:t>s</a:t>
            </a:r>
            <a:r>
              <a:rPr b="1" baseline="30000" lang="en-GB" sz="4100"/>
              <a:t>x</a:t>
            </a:r>
            <a:r>
              <a:rPr b="1" lang="en-GB" sz="4100"/>
              <a:t> = {s</a:t>
            </a:r>
            <a:r>
              <a:rPr b="1" baseline="-25000" lang="en-GB" sz="4100"/>
              <a:t>i</a:t>
            </a:r>
            <a:r>
              <a:rPr b="1" baseline="30000" lang="en-GB" sz="4100"/>
              <a:t>x</a:t>
            </a:r>
            <a:r>
              <a:rPr b="1" lang="en-GB" sz="4100"/>
              <a:t> }</a:t>
            </a:r>
            <a:r>
              <a:rPr b="1" baseline="30000" lang="en-GB" sz="4100"/>
              <a:t>n</a:t>
            </a:r>
            <a:r>
              <a:rPr b="1" baseline="-25000" lang="en-GB" sz="4100"/>
              <a:t>i=1</a:t>
            </a:r>
            <a:r>
              <a:rPr b="1" lang="en-GB" sz="4100"/>
              <a:t>  = {(x(i),i)}</a:t>
            </a:r>
            <a:r>
              <a:rPr b="1" baseline="30000" lang="en-GB" sz="4100"/>
              <a:t>n</a:t>
            </a:r>
            <a:r>
              <a:rPr b="1" baseline="-25000" lang="en-GB" sz="4100"/>
              <a:t>i=1</a:t>
            </a:r>
            <a:r>
              <a:rPr b="1" lang="en-GB" sz="4100"/>
              <a:t> , s.t. ∀i,|x(i)−x(i−1)| ≤ 1</a:t>
            </a:r>
            <a:endParaRPr b="1"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where x is a mapping </a:t>
            </a:r>
            <a:r>
              <a:rPr b="1" lang="en-GB" sz="4100"/>
              <a:t>x : [1,...,n] → [1,...,m].</a:t>
            </a:r>
            <a:endParaRPr b="1"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 That is, a vertical seam is an 8-connected path of pixels in the image from top to bottom, containing one, and only one, pixel in each row of the image.</a:t>
            </a:r>
            <a:endParaRPr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 </a:t>
            </a:r>
            <a:endParaRPr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Similarly, if y is a mapping </a:t>
            </a:r>
            <a:r>
              <a:rPr b="1" lang="en-GB" sz="4100"/>
              <a:t>y : [1,...,m] → [1,...,n], </a:t>
            </a:r>
            <a:endParaRPr b="1"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then a horizontal seam is: </a:t>
            </a:r>
            <a:r>
              <a:rPr b="1" lang="en-GB" sz="4100"/>
              <a:t>s</a:t>
            </a:r>
            <a:r>
              <a:rPr b="1" baseline="30000" lang="en-GB" sz="4100"/>
              <a:t>y</a:t>
            </a:r>
            <a:r>
              <a:rPr b="1" lang="en-GB" sz="4100"/>
              <a:t> = {s</a:t>
            </a:r>
            <a:r>
              <a:rPr b="1" baseline="30000" lang="en-GB" sz="4100"/>
              <a:t>y</a:t>
            </a:r>
            <a:r>
              <a:rPr b="1" baseline="-25000" lang="en-GB" sz="4100"/>
              <a:t>m</a:t>
            </a:r>
            <a:r>
              <a:rPr b="1" lang="en-GB" sz="4100"/>
              <a:t>}</a:t>
            </a:r>
            <a:r>
              <a:rPr b="1" baseline="30000" lang="en-GB" sz="4100"/>
              <a:t>m</a:t>
            </a:r>
            <a:r>
              <a:rPr b="1" baseline="-25000" lang="en-GB" sz="4100"/>
              <a:t>j=1</a:t>
            </a:r>
            <a:r>
              <a:rPr b="1" lang="en-GB" sz="4100"/>
              <a:t> = {(j,y(j))}</a:t>
            </a:r>
            <a:r>
              <a:rPr b="1" baseline="30000" lang="en-GB" sz="4100"/>
              <a:t>m</a:t>
            </a:r>
            <a:r>
              <a:rPr b="1" baseline="-25000" lang="en-GB" sz="4100"/>
              <a:t>j=1</a:t>
            </a:r>
            <a:r>
              <a:rPr b="1" lang="en-GB" sz="4100"/>
              <a:t> , s.t. ∀ j|y(j)−y(j −1)| ≤ 1. </a:t>
            </a:r>
            <a:endParaRPr b="1" sz="4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613632" y="1227113"/>
            <a:ext cx="16773000" cy="1527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  Optimal Seam</a:t>
            </a:r>
            <a:endParaRPr/>
          </a:p>
        </p:txBody>
      </p:sp>
      <p:sp>
        <p:nvSpPr>
          <p:cNvPr id="109" name="Google Shape;109;p20"/>
          <p:cNvSpPr txBox="1"/>
          <p:nvPr/>
        </p:nvSpPr>
        <p:spPr>
          <a:xfrm>
            <a:off x="109941" y="3293307"/>
            <a:ext cx="18000000" cy="9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 txBox="1"/>
          <p:nvPr/>
        </p:nvSpPr>
        <p:spPr>
          <a:xfrm>
            <a:off x="0" y="3056812"/>
            <a:ext cx="18110100" cy="9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	</a:t>
            </a:r>
            <a:endParaRPr sz="2800"/>
          </a:p>
          <a:p>
            <a:pPr indent="-641350" lvl="0" marL="774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GB" sz="4100"/>
              <a:t>Given an energy function e, we can define the cost of a seam as</a:t>
            </a:r>
            <a:endParaRPr sz="4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/>
              <a:t>	</a:t>
            </a:r>
            <a:r>
              <a:rPr b="1" lang="en-GB" sz="4100"/>
              <a:t>E(s) = E(I</a:t>
            </a:r>
            <a:r>
              <a:rPr b="1" baseline="-25000" lang="en-GB" sz="4100"/>
              <a:t>s</a:t>
            </a:r>
            <a:r>
              <a:rPr b="1" lang="en-GB" sz="4100"/>
              <a:t>) = ∑</a:t>
            </a:r>
            <a:r>
              <a:rPr b="1" baseline="30000" lang="en-GB" sz="4100"/>
              <a:t>n</a:t>
            </a:r>
            <a:r>
              <a:rPr b="1" baseline="-25000" lang="en-GB" sz="4100"/>
              <a:t>i=1</a:t>
            </a:r>
            <a:r>
              <a:rPr b="1" lang="en-GB" sz="4100"/>
              <a:t> e(I(s</a:t>
            </a:r>
            <a:r>
              <a:rPr b="1" baseline="-25000" lang="en-GB" sz="4100"/>
              <a:t>i</a:t>
            </a:r>
            <a:r>
              <a:rPr b="1" lang="en-GB" sz="4100"/>
              <a:t>)).	</a:t>
            </a:r>
            <a:endParaRPr b="1" sz="4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 	 	 		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	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		</a:t>
            </a:r>
            <a:endParaRPr sz="1800"/>
          </a:p>
          <a:p>
            <a:pPr indent="-641350" lvl="0" marL="774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GB" sz="4100"/>
              <a:t>We look for the optimal seam s* that minimizes this seam cost</a:t>
            </a:r>
            <a:endParaRPr sz="4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	</a:t>
            </a:r>
            <a:r>
              <a:rPr b="1" lang="en-GB" sz="4100"/>
              <a:t>s</a:t>
            </a:r>
            <a:r>
              <a:rPr b="1" baseline="30000" lang="en-GB" sz="5100"/>
              <a:t>*</a:t>
            </a:r>
            <a:r>
              <a:rPr b="1" lang="en-GB" sz="4100"/>
              <a:t> = min</a:t>
            </a:r>
            <a:r>
              <a:rPr b="1" baseline="-25000" lang="en-GB" sz="4100"/>
              <a:t>s</a:t>
            </a:r>
            <a:r>
              <a:rPr b="1" lang="en-GB" sz="4100"/>
              <a:t> E(s) = min</a:t>
            </a:r>
            <a:r>
              <a:rPr b="1" baseline="-25000" lang="en-GB" sz="4100"/>
              <a:t>s</a:t>
            </a:r>
            <a:r>
              <a:rPr b="1" lang="en-GB" sz="4100"/>
              <a:t> ∑</a:t>
            </a:r>
            <a:r>
              <a:rPr b="1" baseline="30000" lang="en-GB" sz="4100"/>
              <a:t>n</a:t>
            </a:r>
            <a:r>
              <a:rPr b="1" baseline="-25000" lang="en-GB" sz="4100"/>
              <a:t>i=1</a:t>
            </a:r>
            <a:r>
              <a:rPr b="1" lang="en-GB" sz="4100"/>
              <a:t> e(I(s</a:t>
            </a:r>
            <a:r>
              <a:rPr b="1" baseline="-25000" lang="en-GB" sz="4100"/>
              <a:t>i</a:t>
            </a:r>
            <a:r>
              <a:rPr b="1" lang="en-GB" sz="4100"/>
              <a:t>))		</a:t>
            </a:r>
            <a:endParaRPr b="1" sz="4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 	 	 		</a:t>
            </a:r>
            <a:endParaRPr sz="1800"/>
          </a:p>
          <a:p>
            <a:pPr indent="-641350" lvl="0" marL="774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Char char="●"/>
            </a:pPr>
            <a:r>
              <a:rPr lang="en-GB" sz="4100"/>
              <a:t>The optimal seam can be found using dynamic programming</a:t>
            </a:r>
            <a:endParaRPr sz="4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		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        	</a:t>
            </a:r>
            <a:r>
              <a:rPr b="1" lang="en-GB" sz="4100"/>
              <a:t>M(i, j) = e(i, j)+ min(M(i−1, j −1),M(i−1, j),M(i−1, j +1))</a:t>
            </a:r>
            <a:r>
              <a:rPr b="1" lang="en-GB" sz="1800"/>
              <a:t>	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 </a:t>
            </a:r>
            <a:r>
              <a:rPr lang="en-GB" sz="1800"/>
              <a:t>			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			 				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	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/>
              <a:t>		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/>
              <a:t>   		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			 				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	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		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613632" y="1227113"/>
            <a:ext cx="16773000" cy="1527600"/>
          </a:xfrm>
          <a:prstGeom prst="rect">
            <a:avLst/>
          </a:prstGeom>
        </p:spPr>
        <p:txBody>
          <a:bodyPr anchorCtr="0" anchor="t" bIns="154950" lIns="154950" spcFirstLastPara="1" rIns="154950" wrap="square" tIns="154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Aspect Ratio Change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3200" y="5116913"/>
            <a:ext cx="6381750" cy="507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7750" y="5116913"/>
            <a:ext cx="7620000" cy="507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/>
        </p:nvSpPr>
        <p:spPr>
          <a:xfrm>
            <a:off x="1239675" y="4095000"/>
            <a:ext cx="63819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3:2</a:t>
            </a:r>
            <a:endParaRPr b="1" sz="3000"/>
          </a:p>
        </p:txBody>
      </p:sp>
      <p:sp>
        <p:nvSpPr>
          <p:cNvPr id="119" name="Google Shape;119;p21"/>
          <p:cNvSpPr txBox="1"/>
          <p:nvPr/>
        </p:nvSpPr>
        <p:spPr>
          <a:xfrm>
            <a:off x="12142725" y="3932425"/>
            <a:ext cx="3000000" cy="11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5:4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1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